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2"/>
    <p:sldId id="1031" r:id="rId3"/>
    <p:sldId id="1032" r:id="rId4"/>
    <p:sldId id="1033" r:id="rId5"/>
    <p:sldId id="1034" r:id="rId6"/>
    <p:sldId id="1035" r:id="rId7"/>
    <p:sldId id="1036" r:id="rId8"/>
    <p:sldId id="1037" r:id="rId9"/>
    <p:sldId id="1009" r:id="rId10"/>
    <p:sldId id="1017" r:id="rId11"/>
    <p:sldId id="1015" r:id="rId12"/>
    <p:sldId id="1040" r:id="rId13"/>
    <p:sldId id="1022" r:id="rId14"/>
    <p:sldId id="1027" r:id="rId15"/>
    <p:sldId id="1028" r:id="rId16"/>
    <p:sldId id="1039" r:id="rId17"/>
    <p:sldId id="1016" r:id="rId18"/>
    <p:sldId id="1023" r:id="rId19"/>
    <p:sldId id="1024" r:id="rId20"/>
    <p:sldId id="1026" r:id="rId2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endParaRPr lang="en-US" altLang="zh-CN" sz="600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800" dirty="0">
                <a:solidFill>
                  <a:prstClr val="black"/>
                </a:solidFill>
                <a:cs typeface="Times New Roman" panose="02020603050405020304" pitchFamily="18" charset="0"/>
              </a:rPr>
              <a:t>Unit 1</a:t>
            </a:r>
            <a:r>
              <a:rPr lang="zh-CN" altLang="en-US" sz="38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3800" dirty="0">
                <a:solidFill>
                  <a:prstClr val="black"/>
                </a:solidFill>
                <a:cs typeface="Times New Roman" panose="02020603050405020304" pitchFamily="18" charset="0"/>
              </a:rPr>
              <a:t>It’s more than twenty thousand </a:t>
            </a:r>
            <a:r>
              <a:rPr lang="en-US" altLang="zh-CN" sz="3800" dirty="0" err="1">
                <a:solidFill>
                  <a:prstClr val="black"/>
                </a:solidFill>
                <a:cs typeface="Times New Roman" panose="02020603050405020304" pitchFamily="18" charset="0"/>
              </a:rPr>
              <a:t>kilometres</a:t>
            </a:r>
            <a:r>
              <a:rPr lang="en-US" altLang="zh-CN" sz="3800" dirty="0">
                <a:solidFill>
                  <a:prstClr val="black"/>
                </a:solidFill>
                <a:cs typeface="Times New Roman" panose="02020603050405020304" pitchFamily="18" charset="0"/>
              </a:rPr>
              <a:t> long.</a:t>
            </a:r>
            <a:endParaRPr lang="zh-CN" altLang="en-US" sz="38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1470A5C3-3C60-CAA3-2225-09445277A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26417"/>
            <a:ext cx="11485848" cy="4616648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读句子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根据句意选择正确的一项。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more than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kilometre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something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million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thousand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thing, but you don’t know exactly what it 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number that is ten hundred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larger number or amount than something else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unit for measuring long distances, like roads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very large number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B428992-EF69-7712-262F-32D00FF0E784}"/>
              </a:ext>
            </a:extLst>
          </p:cNvPr>
          <p:cNvSpPr txBox="1"/>
          <p:nvPr/>
        </p:nvSpPr>
        <p:spPr>
          <a:xfrm>
            <a:off x="986265" y="2549453"/>
            <a:ext cx="444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effectLst/>
              </a:rPr>
              <a:t>C</a:t>
            </a:r>
            <a:endParaRPr lang="zh-CN" altLang="en-US" sz="2800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3DAD4C2-A49C-2F47-5F12-28A3AA888FB2}"/>
              </a:ext>
            </a:extLst>
          </p:cNvPr>
          <p:cNvSpPr txBox="1"/>
          <p:nvPr/>
        </p:nvSpPr>
        <p:spPr>
          <a:xfrm>
            <a:off x="986266" y="3193644"/>
            <a:ext cx="4235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effectLst/>
              </a:rPr>
              <a:t>E</a:t>
            </a:r>
            <a:endParaRPr lang="zh-CN" altLang="en-US" sz="2800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10A2377-7E8A-043A-43A3-BC2DCDF51B38}"/>
              </a:ext>
            </a:extLst>
          </p:cNvPr>
          <p:cNvSpPr txBox="1"/>
          <p:nvPr/>
        </p:nvSpPr>
        <p:spPr>
          <a:xfrm>
            <a:off x="973385" y="383970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effectLst/>
              </a:rPr>
              <a:t>A</a:t>
            </a:r>
            <a:endParaRPr lang="zh-CN" altLang="en-US" sz="2800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0350099-E175-8808-9F41-5DCD6F4185FA}"/>
              </a:ext>
            </a:extLst>
          </p:cNvPr>
          <p:cNvSpPr txBox="1"/>
          <p:nvPr/>
        </p:nvSpPr>
        <p:spPr>
          <a:xfrm>
            <a:off x="986266" y="447202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effectLst/>
              </a:rPr>
              <a:t>B</a:t>
            </a:r>
            <a:endParaRPr lang="zh-CN" altLang="en-US" sz="2800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0A51FF8-F0D5-AE4A-1961-AADE63828D68}"/>
              </a:ext>
            </a:extLst>
          </p:cNvPr>
          <p:cNvSpPr txBox="1"/>
          <p:nvPr/>
        </p:nvSpPr>
        <p:spPr>
          <a:xfrm>
            <a:off x="973385" y="510434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effectLst/>
              </a:rPr>
              <a:t>D</a:t>
            </a:r>
            <a:endParaRPr lang="zh-CN" altLang="en-US" sz="2800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979433" y="1916832"/>
            <a:ext cx="10283097" cy="5040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50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04B78-15DA-946C-BB2C-BEE22BFADD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C2DD1A1-81F4-4D2E-B158-97B605204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721258"/>
            <a:ext cx="11485848" cy="324653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单项选择。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793875" indent="-1793875">
              <a:tabLst>
                <a:tab pos="3948113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	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more than six thousand kilometres long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Mekong River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 Yellow River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Amazon River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课外拓展提优-通.eps" descr="id:2147491759;FounderCES">
            <a:extLst>
              <a:ext uri="{FF2B5EF4-FFF2-40B4-BE49-F238E27FC236}">
                <a16:creationId xmlns:a16="http://schemas.microsoft.com/office/drawing/2014/main" id="{25F9F7F7-C32D-1C24-8785-13298D36F4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3" y="863607"/>
            <a:ext cx="7222905" cy="767588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FE3BCD13-BD3C-7840-AA5B-DD9B1B9E4C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1942" y="2602752"/>
            <a:ext cx="2044065" cy="34925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AF3A9DD7-1289-B122-0F79-64894B390427}"/>
              </a:ext>
            </a:extLst>
          </p:cNvPr>
          <p:cNvSpPr txBox="1"/>
          <p:nvPr/>
        </p:nvSpPr>
        <p:spPr>
          <a:xfrm>
            <a:off x="960165" y="2503151"/>
            <a:ext cx="5354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</a:rPr>
              <a:t>C</a:t>
            </a:r>
            <a:endParaRPr lang="zh-CN" altLang="en-US"/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C22437F9-3D01-48FF-59F1-B28D55D52EB8}"/>
              </a:ext>
            </a:extLst>
          </p:cNvPr>
          <p:cNvSpPr txBox="1">
            <a:spLocks/>
          </p:cNvSpPr>
          <p:nvPr/>
        </p:nvSpPr>
        <p:spPr bwMode="auto">
          <a:xfrm>
            <a:off x="360854" y="486212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是湄公河，全长约为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千米；选项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为黄河，全长约为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千米；选项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为亚马孙河，全长约为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千米，故选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22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D9C9681-E41E-FF65-1CC2-4F172FDB1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89354"/>
            <a:ext cx="11485848" cy="1384995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Tian’anmen is about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0688" algn="l"/>
                <a:tab pos="5021263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34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kilometres	B. 34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metres tall	C. 34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metres high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196C921-4F83-8138-32D4-574B1E093B91}"/>
              </a:ext>
            </a:extLst>
          </p:cNvPr>
          <p:cNvSpPr txBox="1"/>
          <p:nvPr/>
        </p:nvSpPr>
        <p:spPr>
          <a:xfrm>
            <a:off x="955455" y="1133370"/>
            <a:ext cx="45923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</a:rPr>
              <a:t>C</a:t>
            </a:r>
            <a:endParaRPr lang="zh-CN" altLang="en-US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9992DEDB-3EA0-1250-07E1-D6BD048FD0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854" y="2240456"/>
            <a:ext cx="740459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0" hangingPunct="0">
              <a:lnSpc>
                <a:spcPct val="100000"/>
              </a:lnSpc>
              <a:spcBef>
                <a:spcPct val="0"/>
              </a:spcBef>
              <a:tabLst/>
            </a:pP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根据常识可知天安门通高为</a:t>
            </a:r>
            <a:r>
              <a:rPr lang="en-US" altLang="zh-CN" b="1" dirty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34.7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米，故选</a:t>
            </a:r>
            <a:r>
              <a:rPr lang="en-US" altLang="zh-CN" b="1" dirty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6" name="内容占位符 1">
            <a:extLst>
              <a:ext uri="{FF2B5EF4-FFF2-40B4-BE49-F238E27FC236}">
                <a16:creationId xmlns:a16="http://schemas.microsoft.com/office/drawing/2014/main" id="{D8C49AE2-3151-1E26-3E29-B84F935088A2}"/>
              </a:ext>
            </a:extLst>
          </p:cNvPr>
          <p:cNvSpPr txBox="1">
            <a:spLocks/>
          </p:cNvSpPr>
          <p:nvPr/>
        </p:nvSpPr>
        <p:spPr bwMode="auto">
          <a:xfrm>
            <a:off x="360854" y="2721897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 has got about twenty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0688" algn="l"/>
                <a:tab pos="76263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millions	B. million	C. thousand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>
            <a:extLst>
              <a:ext uri="{FF2B5EF4-FFF2-40B4-BE49-F238E27FC236}">
                <a16:creationId xmlns:a16="http://schemas.microsoft.com/office/drawing/2014/main" id="{6D5DDEE1-61AA-13AC-CD8B-C6F4A84729B0}"/>
              </a:ext>
            </a:extLst>
          </p:cNvPr>
          <p:cNvSpPr txBox="1">
            <a:spLocks/>
          </p:cNvSpPr>
          <p:nvPr/>
        </p:nvSpPr>
        <p:spPr bwMode="auto">
          <a:xfrm>
            <a:off x="360854" y="3927764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根据常识，北京人口大约两千万，排除选项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。在表示确切的数字时，不能用百、千、百万、十亿对应单词的复数形式，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两千万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 million, 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32496D16-95A2-B962-4330-637E5529FC7E}"/>
              </a:ext>
            </a:extLst>
          </p:cNvPr>
          <p:cNvSpPr txBox="1"/>
          <p:nvPr/>
        </p:nvSpPr>
        <p:spPr>
          <a:xfrm>
            <a:off x="982638" y="2858333"/>
            <a:ext cx="42308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5513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5F20108-A347-EBCD-F9AF-3251DF9B73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60019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picture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Great Wall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95109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at	</a:t>
            </a:r>
          </a:p>
          <a:p>
            <a:pPr indent="1799590" hangingPunct="0">
              <a:tabLst>
                <a:tab pos="495109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of	</a:t>
            </a:r>
          </a:p>
          <a:p>
            <a:pPr indent="1799590" hangingPunct="0">
              <a:tabLst>
                <a:tab pos="495109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over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B9A5D2D-4C5B-BFD0-BE7E-2A0A94137D40}"/>
              </a:ext>
            </a:extLst>
          </p:cNvPr>
          <p:cNvSpPr txBox="1"/>
          <p:nvPr/>
        </p:nvSpPr>
        <p:spPr>
          <a:xfrm>
            <a:off x="982638" y="1397333"/>
            <a:ext cx="42308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effectLst/>
              </a:rPr>
              <a:t>B</a:t>
            </a:r>
            <a:endParaRPr lang="zh-CN" altLang="en-US"/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F0742E4-A568-985E-7BA0-3030254C8B7F}"/>
              </a:ext>
            </a:extLst>
          </p:cNvPr>
          <p:cNvSpPr txBox="1">
            <a:spLocks/>
          </p:cNvSpPr>
          <p:nvPr/>
        </p:nvSpPr>
        <p:spPr bwMode="auto">
          <a:xfrm>
            <a:off x="586022" y="3754832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它是一张长城的图片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一张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的图片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用介词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457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C82AC161-FBA6-A081-70C1-8BE16E3B26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4693593"/>
          </a:xfrm>
        </p:spPr>
        <p:txBody>
          <a:bodyPr/>
          <a:lstStyle/>
          <a:p>
            <a:pPr hangingPunct="0">
              <a:lnSpc>
                <a:spcPct val="130000"/>
              </a:lnSpc>
              <a:tabLst>
                <a:tab pos="3675063" algn="l"/>
                <a:tab pos="4230688" algn="l"/>
                <a:tab pos="8191500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大明和西蒙来到北京参观中轴线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让我们一起了解一下这一非物质文化遗产吧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从方框中选择合适的句子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有两项多余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endParaRPr lang="en-US" altLang="zh-CN" sz="23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endParaRPr lang="en-US" altLang="zh-CN" sz="23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endParaRPr lang="en-US" altLang="zh-CN" sz="23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endParaRPr lang="en-US" altLang="zh-CN" sz="23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glad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interested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Central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Axis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中轴线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intangible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cultural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heritage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非物质文化遗产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Wow,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really?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 </a:t>
            </a:r>
            <a:r>
              <a:rPr lang="en-US" altLang="zh-CN" sz="23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endParaRPr lang="en-US" altLang="zh-CN" sz="23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97E8B78-7809-D507-540D-F583F1C14D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020" y="1107154"/>
            <a:ext cx="3024336" cy="38685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E1462573-0A6A-2680-B31C-82311FA2732E}"/>
              </a:ext>
            </a:extLst>
          </p:cNvPr>
          <p:cNvSpPr txBox="1"/>
          <p:nvPr/>
        </p:nvSpPr>
        <p:spPr>
          <a:xfrm>
            <a:off x="7120570" y="4634743"/>
            <a:ext cx="432048" cy="5524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300" b="1">
                <a:solidFill>
                  <a:srgbClr val="FF0000"/>
                </a:solidFill>
                <a:effectLst/>
              </a:rPr>
              <a:t>A</a:t>
            </a:r>
            <a:endParaRPr lang="zh-CN" altLang="en-US" sz="2300"/>
          </a:p>
        </p:txBody>
      </p:sp>
      <p:sp>
        <p:nvSpPr>
          <p:cNvPr id="7" name="内容占位符 6">
            <a:extLst>
              <a:ext uri="{FF2B5EF4-FFF2-40B4-BE49-F238E27FC236}">
                <a16:creationId xmlns:a16="http://schemas.microsoft.com/office/drawing/2014/main" id="{65845EEC-1212-23D4-8892-95C4DC13E309}"/>
              </a:ext>
            </a:extLst>
          </p:cNvPr>
          <p:cNvSpPr txBox="1">
            <a:spLocks/>
          </p:cNvSpPr>
          <p:nvPr/>
        </p:nvSpPr>
        <p:spPr bwMode="auto">
          <a:xfrm>
            <a:off x="353076" y="5121547"/>
            <a:ext cx="11485848" cy="552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</a:pPr>
            <a:r>
              <a:rPr lang="zh-CN" altLang="zh-CN" sz="2300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根据上下文可知，本句询问北京中轴线的长度，提问长度用</a:t>
            </a:r>
            <a:r>
              <a:rPr lang="en-US" altLang="zh-CN" sz="2300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long, </a:t>
            </a:r>
            <a:r>
              <a:rPr lang="zh-CN" altLang="zh-CN" sz="2300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sz="2300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>
            <a:extLst>
              <a:ext uri="{FF2B5EF4-FFF2-40B4-BE49-F238E27FC236}">
                <a16:creationId xmlns:a16="http://schemas.microsoft.com/office/drawing/2014/main" id="{B20093F9-67A3-E31B-77E5-55AC23947AF6}"/>
              </a:ext>
            </a:extLst>
          </p:cNvPr>
          <p:cNvSpPr txBox="1">
            <a:spLocks/>
          </p:cNvSpPr>
          <p:nvPr/>
        </p:nvSpPr>
        <p:spPr bwMode="auto">
          <a:xfrm>
            <a:off x="353076" y="1892566"/>
            <a:ext cx="11485848" cy="193283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hangingPunct="0">
              <a:lnSpc>
                <a:spcPct val="130000"/>
              </a:lnSpc>
              <a:buFontTx/>
              <a:buAutoNum type="alphaUcPeriod"/>
              <a:tabLst>
                <a:tab pos="6634163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is the Beijing Central Axis?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How long is the Drum Tower?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tabLst>
                <a:tab pos="6634163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How many rooms are there in the Forbidden City?	D. That’s so long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eaLnBrk="1" hangingPunct="0">
              <a:lnSpc>
                <a:spcPct val="130000"/>
              </a:lnSpc>
              <a:tabLst>
                <a:tab pos="6634163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How high is the Drum Tower?	F. How big is the Beijing Central Axis?</a:t>
            </a:r>
          </a:p>
          <a:p>
            <a:pPr eaLnBrk="1" hangingPunct="0">
              <a:lnSpc>
                <a:spcPct val="130000"/>
              </a:lnSpc>
              <a:tabLst>
                <a:tab pos="6634163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 It’s very famous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842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482E3B7-B49A-E318-3982-5D5AF3F4BC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2872341"/>
            <a:ext cx="11485848" cy="3313215"/>
          </a:xfrm>
        </p:spPr>
        <p:txBody>
          <a:bodyPr/>
          <a:lstStyle/>
          <a:p>
            <a:pPr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about 7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kilometres long. It’s like a big line that goes through the middle of Beijing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3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3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heard there are many old and great places on it. </a:t>
            </a:r>
            <a:r>
              <a:rPr lang="en-US" altLang="zh-CN" sz="23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3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ea typeface="宋体" panose="02010600030101010101" pitchFamily="2" charset="-122"/>
                <a:cs typeface="Times New Roman" panose="02020603050405020304" pitchFamily="18" charset="0"/>
              </a:rPr>
              <a:t> _____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endParaRPr lang="en-US" altLang="zh-CN" sz="23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endParaRPr lang="en-US" altLang="zh-CN" sz="23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Forbidden City? It’s huge. It has more than 8, 000 rooms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Amazing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else can we see on the Beijing Central Axis?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14A394B-14B6-A3BB-7D0C-64964265570D}"/>
              </a:ext>
            </a:extLst>
          </p:cNvPr>
          <p:cNvSpPr txBox="1"/>
          <p:nvPr/>
        </p:nvSpPr>
        <p:spPr>
          <a:xfrm>
            <a:off x="2059758" y="3780414"/>
            <a:ext cx="454918" cy="5524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300">
                <a:solidFill>
                  <a:srgbClr val="FF0000"/>
                </a:solidFill>
                <a:effectLst/>
              </a:rPr>
              <a:t>D</a:t>
            </a:r>
            <a:endParaRPr lang="zh-CN" altLang="en-US" sz="230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32D1CC3-4510-A0D1-AAD0-F7277ABC90B4}"/>
              </a:ext>
            </a:extLst>
          </p:cNvPr>
          <p:cNvSpPr txBox="1"/>
          <p:nvPr/>
        </p:nvSpPr>
        <p:spPr>
          <a:xfrm>
            <a:off x="8961282" y="3804019"/>
            <a:ext cx="454918" cy="5524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300">
                <a:solidFill>
                  <a:srgbClr val="FF0000"/>
                </a:solidFill>
                <a:effectLst/>
              </a:rPr>
              <a:t>C</a:t>
            </a:r>
            <a:endParaRPr lang="zh-CN" altLang="en-US" sz="23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249966"/>
            <a:ext cx="11485848" cy="552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</a:pP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根据上文可知，中轴线非常长，故选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725144"/>
            <a:ext cx="11485848" cy="552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</a:pP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根据答句可知，本句询问紫禁城有多少房间，故选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300">
              <a:solidFill>
                <a:prstClr val="black"/>
              </a:solidFill>
            </a:endParaRPr>
          </a:p>
        </p:txBody>
      </p:sp>
      <p:sp>
        <p:nvSpPr>
          <p:cNvPr id="13" name="内容占位符 1">
            <a:extLst>
              <a:ext uri="{FF2B5EF4-FFF2-40B4-BE49-F238E27FC236}">
                <a16:creationId xmlns:a16="http://schemas.microsoft.com/office/drawing/2014/main" id="{B20093F9-67A3-E31B-77E5-55AC23947AF6}"/>
              </a:ext>
            </a:extLst>
          </p:cNvPr>
          <p:cNvSpPr txBox="1">
            <a:spLocks/>
          </p:cNvSpPr>
          <p:nvPr/>
        </p:nvSpPr>
        <p:spPr bwMode="auto">
          <a:xfrm>
            <a:off x="353076" y="908720"/>
            <a:ext cx="11485848" cy="193283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hangingPunct="0">
              <a:lnSpc>
                <a:spcPct val="130000"/>
              </a:lnSpc>
              <a:buFontTx/>
              <a:buAutoNum type="alphaUcPeriod"/>
              <a:tabLst>
                <a:tab pos="6634163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is the Beijing Central Axis?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How long is the Drum Tower?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tabLst>
                <a:tab pos="6634163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How many rooms are there in the Forbidden City?	D. That’s so long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eaLnBrk="1" hangingPunct="0">
              <a:lnSpc>
                <a:spcPct val="130000"/>
              </a:lnSpc>
              <a:tabLst>
                <a:tab pos="6634163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How high is the Drum Tower?	F. How big is the Beijing Central Axis?</a:t>
            </a:r>
          </a:p>
          <a:p>
            <a:pPr eaLnBrk="1" hangingPunct="0">
              <a:lnSpc>
                <a:spcPct val="130000"/>
              </a:lnSpc>
              <a:tabLst>
                <a:tab pos="6634163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 It’s very famous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949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482E3B7-B49A-E318-3982-5D5AF3F4BC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3123709"/>
            <a:ext cx="11485848" cy="2853089"/>
          </a:xfrm>
        </p:spPr>
        <p:txBody>
          <a:bodyPr/>
          <a:lstStyle/>
          <a:p>
            <a:pPr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en-US" altLang="zh-CN" sz="23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Drum Tower. </a:t>
            </a:r>
            <a:r>
              <a:rPr lang="en-US" altLang="zh-CN" sz="2300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3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</a:p>
          <a:p>
            <a:pPr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endParaRPr lang="en-US" altLang="zh-CN" sz="23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300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3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endParaRPr lang="en-US" altLang="zh-CN" sz="23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en-US" altLang="zh-CN" sz="23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about 48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metres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high. We can climb up and see the beautiful views around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 together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C96AAD2A-3292-8A03-0254-3E0A4B6F1A1F}"/>
              </a:ext>
            </a:extLst>
          </p:cNvPr>
          <p:cNvSpPr txBox="1"/>
          <p:nvPr/>
        </p:nvSpPr>
        <p:spPr>
          <a:xfrm>
            <a:off x="2206774" y="4048914"/>
            <a:ext cx="504056" cy="5524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300">
                <a:solidFill>
                  <a:srgbClr val="FF0000"/>
                </a:solidFill>
                <a:effectLst/>
              </a:rPr>
              <a:t>E</a:t>
            </a:r>
            <a:endParaRPr lang="zh-CN" altLang="en-US" sz="2300"/>
          </a:p>
        </p:txBody>
      </p:sp>
      <p:sp>
        <p:nvSpPr>
          <p:cNvPr id="7" name="内容占位符 7">
            <a:extLst>
              <a:ext uri="{FF2B5EF4-FFF2-40B4-BE49-F238E27FC236}">
                <a16:creationId xmlns:a16="http://schemas.microsoft.com/office/drawing/2014/main" id="{627C57E7-4B32-DF08-D2E7-BFDD4D4D9928}"/>
              </a:ext>
            </a:extLst>
          </p:cNvPr>
          <p:cNvSpPr txBox="1">
            <a:spLocks/>
          </p:cNvSpPr>
          <p:nvPr/>
        </p:nvSpPr>
        <p:spPr bwMode="auto">
          <a:xfrm>
            <a:off x="353076" y="4503487"/>
            <a:ext cx="11485848" cy="552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</a:pP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根据答句可知，本句询问北京钟鼓楼的高度，故选</a:t>
            </a:r>
            <a:r>
              <a:rPr lang="en-US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3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>
            <a:extLst>
              <a:ext uri="{FF2B5EF4-FFF2-40B4-BE49-F238E27FC236}">
                <a16:creationId xmlns:a16="http://schemas.microsoft.com/office/drawing/2014/main" id="{B20093F9-67A3-E31B-77E5-55AC23947AF6}"/>
              </a:ext>
            </a:extLst>
          </p:cNvPr>
          <p:cNvSpPr txBox="1">
            <a:spLocks/>
          </p:cNvSpPr>
          <p:nvPr/>
        </p:nvSpPr>
        <p:spPr bwMode="auto">
          <a:xfrm>
            <a:off x="353076" y="1124744"/>
            <a:ext cx="11485848" cy="193283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hangingPunct="0">
              <a:lnSpc>
                <a:spcPct val="130000"/>
              </a:lnSpc>
              <a:buFontTx/>
              <a:buAutoNum type="alphaUcPeriod"/>
              <a:tabLst>
                <a:tab pos="6634163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is the Beijing Central Axis?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How long is the Drum Tower?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tabLst>
                <a:tab pos="6634163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How many rooms are there in the Forbidden City?	D. That’s so long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eaLnBrk="1" hangingPunct="0">
              <a:lnSpc>
                <a:spcPct val="130000"/>
              </a:lnSpc>
              <a:tabLst>
                <a:tab pos="6634163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How high is the Drum Tower?	F. How big is the Beijing Central Axis?</a:t>
            </a:r>
          </a:p>
          <a:p>
            <a:pPr eaLnBrk="1" hangingPunct="0">
              <a:lnSpc>
                <a:spcPct val="130000"/>
              </a:lnSpc>
              <a:tabLst>
                <a:tab pos="6634163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G. It’s very famous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90835B9-1F4B-C034-C376-AB67F7C40FC5}"/>
              </a:ext>
            </a:extLst>
          </p:cNvPr>
          <p:cNvSpPr txBox="1"/>
          <p:nvPr/>
        </p:nvSpPr>
        <p:spPr>
          <a:xfrm>
            <a:off x="5231110" y="3161213"/>
            <a:ext cx="454918" cy="5524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300">
                <a:solidFill>
                  <a:srgbClr val="FF0000"/>
                </a:solidFill>
                <a:effectLst/>
              </a:rPr>
              <a:t>G</a:t>
            </a:r>
            <a:endParaRPr lang="zh-CN" altLang="en-US" sz="230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3613513"/>
            <a:ext cx="11485848" cy="55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根据常识可知，北京钟鼓楼非常著名，故选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300"/>
          </a:p>
        </p:txBody>
      </p:sp>
    </p:spTree>
    <p:extLst>
      <p:ext uri="{BB962C8B-B14F-4D97-AF65-F5344CB8AC3E}">
        <p14:creationId xmlns:p14="http://schemas.microsoft.com/office/powerpoint/2010/main" val="3863416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 uiExpand="1" build="p"/>
      <p:bldP spid="6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7E6803-5DB5-2E51-87FF-60149A5A6D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76C2914-67A6-B63C-68E2-3931C3EBCC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871200"/>
            <a:ext cx="11485848" cy="4534831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正在向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咨询大本钟的一些信息。阅读他们对话内容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picture of Big Ben. Tell me more about Big Ben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 Ben is located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River Thames in London, England. It strikes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敲响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15 minutes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Xiaoming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tall is it?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about ninety-five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metres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自主探究提优-通.eps" descr="id:2147491794;FounderCES">
            <a:extLst>
              <a:ext uri="{FF2B5EF4-FFF2-40B4-BE49-F238E27FC236}">
                <a16:creationId xmlns:a16="http://schemas.microsoft.com/office/drawing/2014/main" id="{72473D63-2B10-443A-A716-788E0462F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53984"/>
            <a:ext cx="9478768" cy="78556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638" y="1971995"/>
            <a:ext cx="2584103" cy="502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59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50D0BF9D-8035-871D-EEB4-50CD944DDD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4534831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Xiaoming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Wow, it’s really tall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it’s very old. It’s more than one hundred and sixty years old. It’s a symbol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London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Xiaoming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tell me something about London?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London is the capital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England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Xiaoming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big is it?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very big. It has got more than eight million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3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B29FAE18-5E79-F709-D4E1-C70B8A07E9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417072"/>
          </a:xfrm>
        </p:spPr>
        <p:txBody>
          <a:bodyPr/>
          <a:lstStyle/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Big Ben?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lnSpc>
                <a:spcPct val="140000"/>
              </a:lnSpc>
              <a:tabLst>
                <a:tab pos="486092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In London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lnSpc>
                <a:spcPct val="140000"/>
              </a:lnSpc>
              <a:tabLst>
                <a:tab pos="486092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In Shandong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lnSpc>
                <a:spcPct val="140000"/>
              </a:lnSpc>
              <a:tabLst>
                <a:tab pos="486092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In New York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03110161-BCE7-4DF6-9946-B36265FCB187}"/>
              </a:ext>
            </a:extLst>
          </p:cNvPr>
          <p:cNvSpPr txBox="1"/>
          <p:nvPr/>
        </p:nvSpPr>
        <p:spPr>
          <a:xfrm>
            <a:off x="936615" y="816460"/>
            <a:ext cx="524201" cy="6524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>
                <a:solidFill>
                  <a:srgbClr val="FF0000"/>
                </a:solidFill>
                <a:effectLst/>
              </a:rPr>
              <a:t>A</a:t>
            </a:r>
            <a:endParaRPr lang="zh-CN" altLang="en-US" sz="2600"/>
          </a:p>
        </p:txBody>
      </p:sp>
      <p:sp>
        <p:nvSpPr>
          <p:cNvPr id="5" name="内容占位符 1">
            <a:extLst>
              <a:ext uri="{FF2B5EF4-FFF2-40B4-BE49-F238E27FC236}">
                <a16:creationId xmlns:a16="http://schemas.microsoft.com/office/drawing/2014/main" id="{9ADB8816-4E9F-BBF3-CA47-34CCE4175387}"/>
              </a:ext>
            </a:extLst>
          </p:cNvPr>
          <p:cNvSpPr txBox="1">
            <a:spLocks/>
          </p:cNvSpPr>
          <p:nvPr/>
        </p:nvSpPr>
        <p:spPr bwMode="auto">
          <a:xfrm>
            <a:off x="360854" y="3017204"/>
            <a:ext cx="11485848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</a:pP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根据文中第三行可知，大本钟在伦敦，故选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>
            <a:extLst>
              <a:ext uri="{FF2B5EF4-FFF2-40B4-BE49-F238E27FC236}">
                <a16:creationId xmlns:a16="http://schemas.microsoft.com/office/drawing/2014/main" id="{B79B3AC8-A85B-BAA1-604C-C7652C45C163}"/>
              </a:ext>
            </a:extLst>
          </p:cNvPr>
          <p:cNvSpPr txBox="1">
            <a:spLocks/>
          </p:cNvSpPr>
          <p:nvPr/>
        </p:nvSpPr>
        <p:spPr bwMode="auto">
          <a:xfrm>
            <a:off x="360854" y="3555764"/>
            <a:ext cx="11485848" cy="24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often does Big Ben strike?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Every fifty minutes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Every fifteen minutes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Every five minutes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48056D94-56FF-4827-2C01-1E55456FC3B5}"/>
              </a:ext>
            </a:extLst>
          </p:cNvPr>
          <p:cNvSpPr txBox="1">
            <a:spLocks/>
          </p:cNvSpPr>
          <p:nvPr/>
        </p:nvSpPr>
        <p:spPr bwMode="auto">
          <a:xfrm>
            <a:off x="360854" y="5800850"/>
            <a:ext cx="11485848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</a:pP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根据文中第三行最后一句可知，大本钟每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分钟敲响一次，故选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A8826F3A-5768-99F2-961C-75ED20BCF875}"/>
              </a:ext>
            </a:extLst>
          </p:cNvPr>
          <p:cNvSpPr txBox="1"/>
          <p:nvPr/>
        </p:nvSpPr>
        <p:spPr>
          <a:xfrm>
            <a:off x="936615" y="3539724"/>
            <a:ext cx="598934" cy="6524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>
                <a:solidFill>
                  <a:srgbClr val="FF0000"/>
                </a:solidFill>
                <a:effectLst/>
              </a:rPr>
              <a:t>B</a:t>
            </a:r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1749187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单元目标导航.eps">
            <a:extLst>
              <a:ext uri="{FF2B5EF4-FFF2-40B4-BE49-F238E27FC236}">
                <a16:creationId xmlns:a16="http://schemas.microsoft.com/office/drawing/2014/main" id="{B09212A5-9C15-FB68-1825-F916CAFA8E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718411"/>
            <a:ext cx="11485848" cy="526413"/>
          </a:xfrm>
          <a:prstGeom prst="rect">
            <a:avLst/>
          </a:prstGeom>
        </p:spPr>
      </p:pic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3147EC4C-3F40-4C0F-1134-AEA1F46DE2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1109570"/>
              </p:ext>
            </p:extLst>
          </p:nvPr>
        </p:nvGraphicFramePr>
        <p:xfrm>
          <a:off x="360854" y="2244824"/>
          <a:ext cx="11485848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459435">
                  <a:extLst>
                    <a:ext uri="{9D8B030D-6E8A-4147-A177-3AD203B41FA5}">
                      <a16:colId xmlns:a16="http://schemas.microsoft.com/office/drawing/2014/main" val="1841545616"/>
                    </a:ext>
                  </a:extLst>
                </a:gridCol>
                <a:gridCol w="11026413">
                  <a:extLst>
                    <a:ext uri="{9D8B030D-6E8A-4147-A177-3AD203B41FA5}">
                      <a16:colId xmlns:a16="http://schemas.microsoft.com/office/drawing/2014/main" val="190445965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重音与重读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Tell me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about the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Wall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it?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more than </a:t>
                      </a:r>
                      <a:r>
                        <a:rPr lang="en-US" sz="2800" b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twen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thou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sand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kil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ometres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long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Bei</a:t>
                      </a:r>
                      <a:r>
                        <a:rPr lang="en-US" sz="2800" b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jing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has got about </a:t>
                      </a:r>
                      <a:r>
                        <a:rPr lang="en-US" sz="2800" b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twen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mil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lion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people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16022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156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C2EB44CE-03E9-CA14-F5BF-2E1BD0675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35826"/>
            <a:ext cx="11485848" cy="2417072"/>
          </a:xfrm>
        </p:spPr>
        <p:txBody>
          <a:bodyPr/>
          <a:lstStyle/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old is Big Ben?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It’s one hundred years old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It’s about ninety-five years old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It’s more than one hundred and sixty years old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90E70EA-AAD0-7651-BB93-6DCD4A13BF07}"/>
              </a:ext>
            </a:extLst>
          </p:cNvPr>
          <p:cNvSpPr txBox="1"/>
          <p:nvPr/>
        </p:nvSpPr>
        <p:spPr>
          <a:xfrm>
            <a:off x="921239" y="718574"/>
            <a:ext cx="530951" cy="6524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>
                <a:solidFill>
                  <a:srgbClr val="FF0000"/>
                </a:solidFill>
                <a:effectLst/>
              </a:rPr>
              <a:t>C</a:t>
            </a:r>
            <a:endParaRPr lang="zh-CN" altLang="en-US" sz="2600"/>
          </a:p>
        </p:txBody>
      </p:sp>
      <p:sp>
        <p:nvSpPr>
          <p:cNvPr id="5" name="内容占位符 3">
            <a:extLst>
              <a:ext uri="{FF2B5EF4-FFF2-40B4-BE49-F238E27FC236}">
                <a16:creationId xmlns:a16="http://schemas.microsoft.com/office/drawing/2014/main" id="{B0894B55-3880-EF2C-E40E-387F0D5F0C63}"/>
              </a:ext>
            </a:extLst>
          </p:cNvPr>
          <p:cNvSpPr txBox="1">
            <a:spLocks/>
          </p:cNvSpPr>
          <p:nvPr/>
        </p:nvSpPr>
        <p:spPr bwMode="auto">
          <a:xfrm>
            <a:off x="360854" y="2959448"/>
            <a:ext cx="11485848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</a:pP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根据文中第八行可知，大本钟有超过一百六十年的历史，故选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>
            <a:extLst>
              <a:ext uri="{FF2B5EF4-FFF2-40B4-BE49-F238E27FC236}">
                <a16:creationId xmlns:a16="http://schemas.microsoft.com/office/drawing/2014/main" id="{0BA13D5D-6AE1-1053-C149-C5F134BA54A2}"/>
              </a:ext>
            </a:extLst>
          </p:cNvPr>
          <p:cNvSpPr txBox="1">
            <a:spLocks/>
          </p:cNvSpPr>
          <p:nvPr/>
        </p:nvSpPr>
        <p:spPr bwMode="auto">
          <a:xfrm>
            <a:off x="360854" y="3492382"/>
            <a:ext cx="11485848" cy="24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big is London?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 has got more than eight million people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It has got about one million people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It has got more than eleven million people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>
            <a:extLst>
              <a:ext uri="{FF2B5EF4-FFF2-40B4-BE49-F238E27FC236}">
                <a16:creationId xmlns:a16="http://schemas.microsoft.com/office/drawing/2014/main" id="{8474CCEE-7EF3-AE0D-0B46-346D8660DC73}"/>
              </a:ext>
            </a:extLst>
          </p:cNvPr>
          <p:cNvSpPr txBox="1">
            <a:spLocks/>
          </p:cNvSpPr>
          <p:nvPr/>
        </p:nvSpPr>
        <p:spPr bwMode="auto">
          <a:xfrm>
            <a:off x="360854" y="5720216"/>
            <a:ext cx="11485848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</a:pP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根据文中最后一行可知，伦敦有超过八百万人口，故选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C05DFCD-A0D1-23EE-C756-F08EBDB664AA}"/>
              </a:ext>
            </a:extLst>
          </p:cNvPr>
          <p:cNvSpPr txBox="1"/>
          <p:nvPr/>
        </p:nvSpPr>
        <p:spPr>
          <a:xfrm>
            <a:off x="921239" y="3480756"/>
            <a:ext cx="530951" cy="6524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>
                <a:solidFill>
                  <a:srgbClr val="FF0000"/>
                </a:solidFill>
                <a:effectLst/>
              </a:rPr>
              <a:t>A</a:t>
            </a:r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575790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520699-2F44-B584-4B51-A4EDBC218B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6224193C-36B9-0141-7B74-8A0C605903AB}"/>
              </a:ext>
            </a:extLst>
          </p:cNvPr>
          <p:cNvGraphicFramePr>
            <a:graphicFrameLocks noGrp="1"/>
          </p:cNvGraphicFramePr>
          <p:nvPr/>
        </p:nvGraphicFramePr>
        <p:xfrm>
          <a:off x="334566" y="1600201"/>
          <a:ext cx="11521280" cy="3917032"/>
        </p:xfrm>
        <a:graphic>
          <a:graphicData uri="http://schemas.openxmlformats.org/drawingml/2006/table">
            <a:tbl>
              <a:tblPr firstRow="1" firstCol="1" bandRow="1"/>
              <a:tblGrid>
                <a:gridCol w="460852">
                  <a:extLst>
                    <a:ext uri="{9D8B030D-6E8A-4147-A177-3AD203B41FA5}">
                      <a16:colId xmlns:a16="http://schemas.microsoft.com/office/drawing/2014/main" val="638113099"/>
                    </a:ext>
                  </a:extLst>
                </a:gridCol>
                <a:gridCol w="11060428">
                  <a:extLst>
                    <a:ext uri="{9D8B030D-6E8A-4147-A177-3AD203B41FA5}">
                      <a16:colId xmlns:a16="http://schemas.microsoft.com/office/drawing/2014/main" val="746164519"/>
                    </a:ext>
                  </a:extLst>
                </a:gridCol>
              </a:tblGrid>
              <a:tr h="391703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thousand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一千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kilometre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千米，公里　</a:t>
                      </a:r>
                      <a:r>
                        <a:rPr lang="en-US" alt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something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某事物，某种东西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2778125" algn="l"/>
                          <a:tab pos="65500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*million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百万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map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地图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right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正确的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country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国家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thousand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是数词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复数形式为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thousands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thousands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数以千计的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。当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thousand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前有具体的数词时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thousand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用单数形式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其后面也不加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12527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007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777212-7458-A73B-A70B-5E10056122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5804E642-1404-C109-D6F7-EAF828BA1208}"/>
              </a:ext>
            </a:extLst>
          </p:cNvPr>
          <p:cNvGraphicFramePr>
            <a:graphicFrameLocks noGrp="1"/>
          </p:cNvGraphicFramePr>
          <p:nvPr/>
        </p:nvGraphicFramePr>
        <p:xfrm>
          <a:off x="334566" y="1523370"/>
          <a:ext cx="11521280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460851">
                  <a:extLst>
                    <a:ext uri="{9D8B030D-6E8A-4147-A177-3AD203B41FA5}">
                      <a16:colId xmlns:a16="http://schemas.microsoft.com/office/drawing/2014/main" val="2850867001"/>
                    </a:ext>
                  </a:extLst>
                </a:gridCol>
                <a:gridCol w="11060429">
                  <a:extLst>
                    <a:ext uri="{9D8B030D-6E8A-4147-A177-3AD203B41FA5}">
                      <a16:colId xmlns:a16="http://schemas.microsoft.com/office/drawing/2014/main" val="76129422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2690813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 than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超过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picture of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一张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的照片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Great Wall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长城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数、量等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更多的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更大的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much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的比较级。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相当于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over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3411538" algn="l"/>
                          <a:tab pos="81597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West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Lake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西湖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map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一张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的地图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York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纽约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3411538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Francisco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旧金山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east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在东边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20567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806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65B567-2DE0-F5EE-15EE-547336E858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F8929705-5EBE-F117-F9C9-14502333C989}"/>
              </a:ext>
            </a:extLst>
          </p:cNvPr>
          <p:cNvGraphicFramePr>
            <a:graphicFrameLocks noGrp="1"/>
          </p:cNvGraphicFramePr>
          <p:nvPr/>
        </p:nvGraphicFramePr>
        <p:xfrm>
          <a:off x="334566" y="981674"/>
          <a:ext cx="11521279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460851">
                  <a:extLst>
                    <a:ext uri="{9D8B030D-6E8A-4147-A177-3AD203B41FA5}">
                      <a16:colId xmlns:a16="http://schemas.microsoft.com/office/drawing/2014/main" val="235064521"/>
                    </a:ext>
                  </a:extLst>
                </a:gridCol>
                <a:gridCol w="11060428">
                  <a:extLst>
                    <a:ext uri="{9D8B030D-6E8A-4147-A177-3AD203B41FA5}">
                      <a16:colId xmlns:a16="http://schemas.microsoft.com/office/drawing/2014/main" val="1849107731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 And look at this one. It’s a picture of the Great Wall.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看这一张。它是一张长城的照片。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look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与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watch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都有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的意思。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look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侧重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的动作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看到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侧重看的结果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watch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观看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侧重看的专注度。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Tell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Wall.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告诉我更多关于长城的情况。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tell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sb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sth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是固定句型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属于祈使句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用来请求、要求别人讲述更多关于某物的信息。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941" marR="27941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0259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698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27C7FB-E988-6CA5-EA00-DF0A71F068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1B66AAFB-C05F-BE11-97EB-E18922020647}"/>
              </a:ext>
            </a:extLst>
          </p:cNvPr>
          <p:cNvGraphicFramePr>
            <a:graphicFrameLocks noGrp="1"/>
          </p:cNvGraphicFramePr>
          <p:nvPr/>
        </p:nvGraphicFramePr>
        <p:xfrm>
          <a:off x="334566" y="1215160"/>
          <a:ext cx="11521279" cy="4754880"/>
        </p:xfrm>
        <a:graphic>
          <a:graphicData uri="http://schemas.openxmlformats.org/drawingml/2006/table">
            <a:tbl>
              <a:tblPr firstRow="1" firstCol="1" bandRow="1"/>
              <a:tblGrid>
                <a:gridCol w="460851">
                  <a:extLst>
                    <a:ext uri="{9D8B030D-6E8A-4147-A177-3AD203B41FA5}">
                      <a16:colId xmlns:a16="http://schemas.microsoft.com/office/drawing/2014/main" val="1425848494"/>
                    </a:ext>
                  </a:extLst>
                </a:gridCol>
                <a:gridCol w="11060428">
                  <a:extLst>
                    <a:ext uri="{9D8B030D-6E8A-4147-A177-3AD203B41FA5}">
                      <a16:colId xmlns:a16="http://schemas.microsoft.com/office/drawing/2014/main" val="1347520150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Where’s the West Lake? 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西湖在哪里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 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in the east of China. 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它在中国的东部。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拓展</a:t>
                      </a:r>
                      <a:r>
                        <a:rPr lang="zh-CN" sz="26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作为方位介词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表示在某范围之内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表示在某范围之外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表示两个范围相邻或接壤。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 And what about San Francisco? 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旧金山怎么样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6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?/How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“……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怎么样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用来向对方提出建议或请求。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是介词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后面常跟名词、代词或动名词。如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drinking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cup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tea?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喝一杯茶怎么样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941" marR="27941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45912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529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0DFA51-1DF7-F7C4-4BB2-5CDB3611AF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917B49A5-EEB6-AC66-214D-679A7BA54E02}"/>
              </a:ext>
            </a:extLst>
          </p:cNvPr>
          <p:cNvGraphicFramePr>
            <a:graphicFrameLocks noGrp="1"/>
          </p:cNvGraphicFramePr>
          <p:nvPr/>
        </p:nvGraphicFramePr>
        <p:xfrm>
          <a:off x="334566" y="1323261"/>
          <a:ext cx="11521280" cy="4525963"/>
        </p:xfrm>
        <a:graphic>
          <a:graphicData uri="http://schemas.openxmlformats.org/drawingml/2006/table">
            <a:tbl>
              <a:tblPr firstRow="1" firstCol="1" bandRow="1"/>
              <a:tblGrid>
                <a:gridCol w="460851">
                  <a:extLst>
                    <a:ext uri="{9D8B030D-6E8A-4147-A177-3AD203B41FA5}">
                      <a16:colId xmlns:a16="http://schemas.microsoft.com/office/drawing/2014/main" val="490656622"/>
                    </a:ext>
                  </a:extLst>
                </a:gridCol>
                <a:gridCol w="11060429">
                  <a:extLst>
                    <a:ext uri="{9D8B030D-6E8A-4147-A177-3AD203B41FA5}">
                      <a16:colId xmlns:a16="http://schemas.microsoft.com/office/drawing/2014/main" val="197563701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询问景点或城市地理位置的句型及其答语：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 is/are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＋主语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It’s/They’re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the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＋方位名词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哪里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，用来询问地点，放在句子开头。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 is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后跟名词或代词的单数形式，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 are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后跟名词或代词的复数形式。在描述某地的具体位置时，可用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“in the east/west/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of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，表示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的东部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西部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</a:p>
                  </a:txBody>
                  <a:tcPr marL="36622" marR="36622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78161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143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5976E6-24F9-0F9B-E010-5B0E26BCA9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96610933-5CD2-E6FD-75FB-D00C33FFD4DD}"/>
              </a:ext>
            </a:extLst>
          </p:cNvPr>
          <p:cNvGraphicFramePr>
            <a:graphicFrameLocks noGrp="1"/>
          </p:cNvGraphicFramePr>
          <p:nvPr/>
        </p:nvGraphicFramePr>
        <p:xfrm>
          <a:off x="334566" y="1584840"/>
          <a:ext cx="11521280" cy="3949899"/>
        </p:xfrm>
        <a:graphic>
          <a:graphicData uri="http://schemas.openxmlformats.org/drawingml/2006/table">
            <a:tbl>
              <a:tblPr firstRow="1" firstCol="1" bandRow="1"/>
              <a:tblGrid>
                <a:gridCol w="460851">
                  <a:extLst>
                    <a:ext uri="{9D8B030D-6E8A-4147-A177-3AD203B41FA5}">
                      <a16:colId xmlns:a16="http://schemas.microsoft.com/office/drawing/2014/main" val="490656622"/>
                    </a:ext>
                  </a:extLst>
                </a:gridCol>
                <a:gridCol w="11060429">
                  <a:extLst>
                    <a:ext uri="{9D8B030D-6E8A-4147-A177-3AD203B41FA5}">
                      <a16:colId xmlns:a16="http://schemas.microsoft.com/office/drawing/2014/main" val="197563701"/>
                    </a:ext>
                  </a:extLst>
                </a:gridCol>
              </a:tblGrid>
              <a:tr h="394989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 what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引导的感叹句：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感叹句是表示喜、怒、哀、乐等感情的句子。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引导的感叹句一般有两种形式，可以修饰可数名词单数、复数和不可数名词。其句式结构为：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 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a/an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＋形容词＋可数名词单数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不可数名词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is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2800" spc="-1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＋形容词＋可数名词复数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 are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22" marR="36622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78161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860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48756"/>
            <a:ext cx="11485848" cy="324217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判断下列句子与所听内容是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postcard is about the Great Wall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Great Wall is very beautiful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Great Wall is long and new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Great Wall is about two thousand kilometres long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课内基础提优-通.eps" descr="id:2147491752;FounderCES">
            <a:extLst>
              <a:ext uri="{FF2B5EF4-FFF2-40B4-BE49-F238E27FC236}">
                <a16:creationId xmlns:a16="http://schemas.microsoft.com/office/drawing/2014/main" id="{7334A859-1B04-BBC5-60F3-8CC9481D0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702300"/>
            <a:ext cx="10558888" cy="782301"/>
          </a:xfrm>
          <a:prstGeom prst="rect">
            <a:avLst/>
          </a:prstGeom>
        </p:spPr>
      </p:pic>
      <p:sp>
        <p:nvSpPr>
          <p:cNvPr id="3" name="内容占位符 1">
            <a:extLst>
              <a:ext uri="{FF2B5EF4-FFF2-40B4-BE49-F238E27FC236}">
                <a16:creationId xmlns:a16="http://schemas.microsoft.com/office/drawing/2014/main" id="{A0F3F868-3EA5-6521-4AB5-B2C7EC50BB21}"/>
              </a:ext>
            </a:extLst>
          </p:cNvPr>
          <p:cNvSpPr txBox="1">
            <a:spLocks/>
          </p:cNvSpPr>
          <p:nvPr/>
        </p:nvSpPr>
        <p:spPr bwMode="auto">
          <a:xfrm>
            <a:off x="360854" y="4643484"/>
            <a:ext cx="11485848" cy="1953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this postcard.It’s a picture of the Great Wall.The Great Wall is very beautiful.And it’s very old and very long.It’s more than twenty thousand kilometres long.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6364102-4E71-2CEC-C018-0AE17184B307}"/>
              </a:ext>
            </a:extLst>
          </p:cNvPr>
          <p:cNvSpPr txBox="1"/>
          <p:nvPr/>
        </p:nvSpPr>
        <p:spPr>
          <a:xfrm>
            <a:off x="955206" y="221330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effectLst/>
              </a:rPr>
              <a:t>T</a:t>
            </a:r>
            <a:endParaRPr lang="zh-CN" altLang="en-US" sz="2800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1C125C8D-DA11-0171-A577-B9A5AF1992FF}"/>
              </a:ext>
            </a:extLst>
          </p:cNvPr>
          <p:cNvSpPr txBox="1"/>
          <p:nvPr/>
        </p:nvSpPr>
        <p:spPr>
          <a:xfrm>
            <a:off x="964796" y="2852561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effectLst/>
              </a:rPr>
              <a:t>T</a:t>
            </a:r>
            <a:endParaRPr lang="zh-CN" altLang="en-US" sz="2800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F16AE74E-6E4F-2761-6FC0-3969A5F331F5}"/>
              </a:ext>
            </a:extLst>
          </p:cNvPr>
          <p:cNvSpPr txBox="1"/>
          <p:nvPr/>
        </p:nvSpPr>
        <p:spPr>
          <a:xfrm>
            <a:off x="988182" y="3507929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effectLst/>
              </a:rPr>
              <a:t>F</a:t>
            </a:r>
            <a:endParaRPr lang="zh-CN" altLang="en-US" sz="2800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7762736-79B6-851B-6167-4B8CB3D401A4}"/>
              </a:ext>
            </a:extLst>
          </p:cNvPr>
          <p:cNvSpPr txBox="1"/>
          <p:nvPr/>
        </p:nvSpPr>
        <p:spPr>
          <a:xfrm>
            <a:off x="975240" y="4139740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effectLst/>
              </a:rPr>
              <a:t>F</a:t>
            </a:r>
            <a:endParaRPr lang="zh-CN" altLang="en-US" sz="2800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1102</Words>
  <Application>Microsoft Office PowerPoint</Application>
  <PresentationFormat>自定义</PresentationFormat>
  <Paragraphs>172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8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word</cp:lastModifiedBy>
  <cp:revision>393</cp:revision>
  <dcterms:created xsi:type="dcterms:W3CDTF">2020-11-06T05:24:00Z</dcterms:created>
  <dcterms:modified xsi:type="dcterms:W3CDTF">2025-06-10T12:31:13Z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